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impro-evolve-2026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ACCOUNTABILITY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Ownership is a ladder: from waiting for instructions to improving the system.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31520" y="4892040"/>
            <a:ext cx="1463040" cy="658368"/>
          </a:xfrm>
          <a:prstGeom prst="round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86384" y="5074920"/>
            <a:ext cx="274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00" b="1">
                <a:solidFill>
                  <a:srgbClr val="FFFFFF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5029200"/>
            <a:ext cx="914400" cy="29260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1">
                <a:solidFill>
                  <a:srgbClr val="FFFFFF"/>
                </a:solidFill>
                <a:latin typeface="Aptos"/>
              </a:defRPr>
            </a:pPr>
            <a:r>
              <a:t>I was told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60320" y="4389120"/>
            <a:ext cx="1463040" cy="768096"/>
          </a:xfrm>
          <a:prstGeom prst="round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2615184" y="4572000"/>
            <a:ext cx="274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00" b="1">
                <a:solidFill>
                  <a:srgbClr val="FFFFFF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0360" y="4526280"/>
            <a:ext cx="914400" cy="29260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1">
                <a:solidFill>
                  <a:srgbClr val="FFFFFF"/>
                </a:solidFill>
                <a:latin typeface="Aptos"/>
              </a:defRPr>
            </a:pPr>
            <a:r>
              <a:t>I did my task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9120" y="3886200"/>
            <a:ext cx="1463040" cy="877824"/>
          </a:xfrm>
          <a:prstGeom prst="roundRect">
            <a:avLst/>
          </a:prstGeom>
          <a:solidFill>
            <a:srgbClr val="E2A536"/>
          </a:solidFill>
          <a:ln w="12700">
            <a:solidFill>
              <a:srgbClr val="E2A5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443983" y="4069079"/>
            <a:ext cx="274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00" b="1">
                <a:solidFill>
                  <a:srgbClr val="FFFFFF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9159" y="4023360"/>
            <a:ext cx="914400" cy="29260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1">
                <a:solidFill>
                  <a:srgbClr val="FFFFFF"/>
                </a:solidFill>
                <a:latin typeface="Aptos"/>
              </a:defRPr>
            </a:pPr>
            <a:r>
              <a:t>I found the risk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7920" y="3383279"/>
            <a:ext cx="1463040" cy="987552"/>
          </a:xfrm>
          <a:prstGeom prst="round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272783" y="3566159"/>
            <a:ext cx="274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00" b="1">
                <a:solidFill>
                  <a:srgbClr val="FFFFFF"/>
                </a:solidFill>
                <a:latin typeface="Aptos"/>
              </a:defRPr>
            </a:pPr>
            <a: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7959" y="3520439"/>
            <a:ext cx="914400" cy="29260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1">
                <a:solidFill>
                  <a:srgbClr val="FFFFFF"/>
                </a:solidFill>
                <a:latin typeface="Aptos"/>
              </a:defRPr>
            </a:pPr>
            <a:r>
              <a:t>I proposed options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46720" y="2880359"/>
            <a:ext cx="1463040" cy="1097280"/>
          </a:xfrm>
          <a:prstGeom prst="round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01584" y="3063239"/>
            <a:ext cx="274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00" b="1">
                <a:solidFill>
                  <a:srgbClr val="FFFFFF"/>
                </a:solidFill>
                <a:latin typeface="Aptos"/>
              </a:defRPr>
            </a:pPr>
            <a: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66760" y="3017520"/>
            <a:ext cx="914400" cy="29260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1">
                <a:solidFill>
                  <a:srgbClr val="FFFFFF"/>
                </a:solidFill>
                <a:latin typeface="Aptos"/>
              </a:defRPr>
            </a:pPr>
            <a:r>
              <a:t>I owned the outcome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875520" y="2377439"/>
            <a:ext cx="1463040" cy="1207007"/>
          </a:xfrm>
          <a:prstGeom prst="round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930384" y="2560320"/>
            <a:ext cx="274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00" b="1">
                <a:solidFill>
                  <a:srgbClr val="FFFFFF"/>
                </a:solidFill>
                <a:latin typeface="Aptos"/>
              </a:defRPr>
            </a:pPr>
            <a: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95560" y="2514600"/>
            <a:ext cx="914400" cy="29260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1">
                <a:solidFill>
                  <a:srgbClr val="FFFFFF"/>
                </a:solidFill>
                <a:latin typeface="Aptos"/>
              </a:defRPr>
            </a:pPr>
            <a:r>
              <a:t>I improved the system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5840" y="1417320"/>
            <a:ext cx="1014984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400" b="1">
                <a:solidFill>
                  <a:srgbClr val="182129"/>
                </a:solidFill>
                <a:latin typeface="Aptos"/>
              </a:defRPr>
            </a:pPr>
            <a:r>
              <a:t>Reflection: where do we usually operate when pressure increases?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LEADERSHIP OPERATING RHYTHM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Team leads convert intent into a weekly learning loop.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85800" y="2011680"/>
            <a:ext cx="169164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95528" y="2240280"/>
            <a:ext cx="14630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175C9D"/>
                </a:solidFill>
                <a:latin typeface="Aptos"/>
              </a:defRPr>
            </a:pPr>
            <a:r>
              <a:t>Context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2587752"/>
            <a:ext cx="1417320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Why this matters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359152" y="2514600"/>
            <a:ext cx="411480" cy="22860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2944368" y="2011680"/>
            <a:ext cx="169164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054096" y="2240280"/>
            <a:ext cx="14630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604B9A"/>
                </a:solidFill>
                <a:latin typeface="Aptos"/>
              </a:defRPr>
            </a:pPr>
            <a:r>
              <a:t>Commitment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1528" y="2587752"/>
            <a:ext cx="1417320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What outcome we choose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617720" y="2514600"/>
            <a:ext cx="411480" cy="22860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202936" y="2011680"/>
            <a:ext cx="169164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312664" y="2240280"/>
            <a:ext cx="14630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3F915B"/>
                </a:solidFill>
                <a:latin typeface="Aptos"/>
              </a:defRPr>
            </a:pPr>
            <a:r>
              <a:t>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0096" y="2587752"/>
            <a:ext cx="1417320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What we do now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876288" y="2514600"/>
            <a:ext cx="411480" cy="22860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7461504" y="2011680"/>
            <a:ext cx="169164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571231" y="2240280"/>
            <a:ext cx="14630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D76934"/>
                </a:solidFill>
                <a:latin typeface="Aptos"/>
              </a:defRPr>
            </a:pPr>
            <a:r>
              <a:t>Evidence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8664" y="2587752"/>
            <a:ext cx="1417320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What changed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9134856" y="2514600"/>
            <a:ext cx="411480" cy="22860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9720072" y="2011680"/>
            <a:ext cx="1691640" cy="123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9829800" y="2240280"/>
            <a:ext cx="14630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007F7F"/>
                </a:solidFill>
                <a:latin typeface="Aptos"/>
              </a:defRPr>
            </a:pPr>
            <a:r>
              <a:t>Refinement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57232" y="2587752"/>
            <a:ext cx="1417320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What improves next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97280" y="4709160"/>
            <a:ext cx="9966960" cy="5029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400" b="1">
                <a:solidFill>
                  <a:srgbClr val="182129"/>
                </a:solidFill>
                <a:latin typeface="Aptos"/>
              </a:defRPr>
            </a:pPr>
            <a:r>
              <a:t>Team lead question: what evidence would prove this week mattered?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PRODUCT MINDSET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Build the right product by connecting customer value, business value, and technical possibility.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828800" y="1508760"/>
            <a:ext cx="8503920" cy="3931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7" name="Connector 6"/>
          <p:cNvCxnSpPr/>
          <p:nvPr/>
        </p:nvCxnSpPr>
        <p:spPr>
          <a:xfrm flipH="1">
            <a:off x="3200400" y="1828800"/>
            <a:ext cx="2880360" cy="2971800"/>
          </a:xfrm>
          <a:prstGeom prst="line">
            <a:avLst/>
          </a:prstGeom>
          <a:ln w="25400">
            <a:solidFill>
              <a:srgbClr val="175C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 7"/>
          <p:cNvCxnSpPr/>
          <p:nvPr/>
        </p:nvCxnSpPr>
        <p:spPr>
          <a:xfrm>
            <a:off x="3200400" y="4800600"/>
            <a:ext cx="5760720" cy="0"/>
          </a:xfrm>
          <a:prstGeom prst="line">
            <a:avLst/>
          </a:prstGeom>
          <a:ln w="25400">
            <a:solidFill>
              <a:srgbClr val="3F91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 flipH="1" flipV="1">
            <a:off x="6080760" y="1828800"/>
            <a:ext cx="2880360" cy="2971800"/>
          </a:xfrm>
          <a:prstGeom prst="line">
            <a:avLst/>
          </a:prstGeom>
          <a:ln w="25400">
            <a:solidFill>
              <a:srgbClr val="D76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40680" y="1554480"/>
            <a:ext cx="1280160" cy="5029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175C9D"/>
                </a:solidFill>
                <a:latin typeface="Aptos"/>
              </a:defRPr>
            </a:pPr>
            <a:r>
              <a:t>Desirable</a:t>
            </a:r>
            <a:br/>
            <a:r>
              <a:t>for users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1720" y="4983480"/>
            <a:ext cx="1828800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3F915B"/>
                </a:solidFill>
                <a:latin typeface="Aptos"/>
              </a:defRPr>
            </a:pPr>
            <a:r>
              <a:t>Viable</a:t>
            </a:r>
            <a:br/>
            <a:r>
              <a:t>for business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6720" y="4983480"/>
            <a:ext cx="1828800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D76934"/>
                </a:solidFill>
                <a:latin typeface="Aptos"/>
              </a:defRPr>
            </a:pPr>
            <a:r>
              <a:t>Feasible</a:t>
            </a:r>
            <a:br/>
            <a:r>
              <a:t>with tech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5806440"/>
            <a:ext cx="996696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900" b="1">
                <a:solidFill>
                  <a:srgbClr val="182129"/>
                </a:solidFill>
                <a:latin typeface="Aptos"/>
              </a:defRPr>
            </a:pPr>
            <a:r>
              <a:t>Empowered teams solve problems, not just deliver feature lists.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7960" y="6473952"/>
            <a:ext cx="50749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700" b="0">
                <a:solidFill>
                  <a:srgbClr val="536069"/>
                </a:solidFill>
                <a:latin typeface="Aptos"/>
              </a:defRPr>
            </a:pPr>
            <a:r>
              <a:t>Sources: SVPG; IDEO design thinking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WORKSHOP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Exercise: turn a request into a product bet.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822960" y="1417320"/>
            <a:ext cx="3108960" cy="3383280"/>
          </a:xfrm>
          <a:prstGeom prst="roundRect">
            <a:avLst/>
          </a:prstGeom>
          <a:solidFill>
            <a:srgbClr val="FDF6F4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51560" y="1737360"/>
            <a:ext cx="2651760" cy="2743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800" b="1">
                <a:solidFill>
                  <a:srgbClr val="B23D42"/>
                </a:solidFill>
                <a:latin typeface="Aptos"/>
              </a:defRPr>
            </a:pPr>
            <a:r>
              <a:t>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2377440"/>
            <a:ext cx="2651760" cy="5029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000" b="1">
                <a:solidFill>
                  <a:srgbClr val="182129"/>
                </a:solidFill>
                <a:latin typeface="Aptos"/>
              </a:defRPr>
            </a:pPr>
            <a:r>
              <a:t>"Build a manager dashboard"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069080" y="2880360"/>
            <a:ext cx="731520" cy="36576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4983480" y="1417320"/>
            <a:ext cx="6355080" cy="3383280"/>
          </a:xfrm>
          <a:prstGeom prst="roundRect">
            <a:avLst/>
          </a:prstGeom>
          <a:solidFill>
            <a:srgbClr val="F2FAF6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303520" y="1737360"/>
            <a:ext cx="5669280" cy="2743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800" b="1">
                <a:solidFill>
                  <a:srgbClr val="3F915B"/>
                </a:solidFill>
                <a:latin typeface="Aptos"/>
              </a:defRPr>
            </a:pPr>
            <a:r>
              <a:t>Product bet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4960" y="2514600"/>
            <a:ext cx="5577840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100" b="1">
                <a:solidFill>
                  <a:srgbClr val="182129"/>
                </a:solidFill>
                <a:latin typeface="Aptos"/>
              </a:defRPr>
            </a:pPr>
            <a:r>
              <a:t>User -&gt; problem -&gt; outcome -&gt; metric -&gt; smallest experiment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560" y="5486400"/>
            <a:ext cx="1005840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182129"/>
                </a:solidFill>
                <a:latin typeface="Aptos"/>
              </a:defRPr>
            </a:pPr>
            <a:r>
              <a:t>Best answer starts with a human problem, not a screen.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GROWTH ENGINEERING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Growth engineering turns product thinking into measured learning.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77240" y="1691640"/>
            <a:ext cx="160020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1856232"/>
            <a:ext cx="1417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175C9D"/>
                </a:solidFill>
                <a:latin typeface="Aptos"/>
              </a:defRPr>
            </a:pPr>
            <a:r>
              <a:t>Signal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968" y="2130552"/>
            <a:ext cx="1371600" cy="34747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customer, sales, support,</a:t>
            </a:r>
            <a:br/>
            <a:r>
              <a:t>usage, market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88920" y="1691640"/>
            <a:ext cx="160020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2880360" y="1856232"/>
            <a:ext cx="1417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604B9A"/>
                </a:solidFill>
                <a:latin typeface="Aptos"/>
              </a:defRPr>
            </a:pPr>
            <a:r>
              <a:t>Hypothesis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8648" y="2130552"/>
            <a:ext cx="1371600" cy="34747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we believe X will</a:t>
            </a:r>
            <a:br/>
            <a:r>
              <a:t>improve 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00600" y="1691640"/>
            <a:ext cx="160020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892040" y="1856232"/>
            <a:ext cx="1417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3F915B"/>
                </a:solidFill>
                <a:latin typeface="Aptos"/>
              </a:defRPr>
            </a:pPr>
            <a:r>
              <a:t>Experiment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0328" y="2130552"/>
            <a:ext cx="1371600" cy="34747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smallest useful test</a:t>
            </a:r>
            <a:br/>
            <a:r>
              <a:t>or release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12280" y="1691640"/>
            <a:ext cx="160020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903720" y="1856232"/>
            <a:ext cx="1417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007F7F"/>
                </a:solidFill>
                <a:latin typeface="Aptos"/>
              </a:defRPr>
            </a:pPr>
            <a:r>
              <a:t>Instrument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2008" y="2130552"/>
            <a:ext cx="1371600" cy="34747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events, logs, funnel,</a:t>
            </a:r>
            <a:br/>
            <a:r>
              <a:t>quality signals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823960" y="1691640"/>
            <a:ext cx="160020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915400" y="1856232"/>
            <a:ext cx="1417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D76934"/>
                </a:solidFill>
                <a:latin typeface="Aptos"/>
              </a:defRPr>
            </a:pPr>
            <a:r>
              <a:t>Measure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33688" y="2130552"/>
            <a:ext cx="1371600" cy="34747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activation, retention,</a:t>
            </a:r>
            <a:br/>
            <a:r>
              <a:t>revenue, reliability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00600" y="3749039"/>
            <a:ext cx="160020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892040" y="3913631"/>
            <a:ext cx="14173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B23D42"/>
                </a:solidFill>
                <a:latin typeface="Aptos"/>
              </a:defRPr>
            </a:pPr>
            <a:r>
              <a:t>Scale or stop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10328" y="4187952"/>
            <a:ext cx="1371600" cy="34747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double down, refine,</a:t>
            </a:r>
            <a:br/>
            <a:r>
              <a:t>or kill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331720" y="2121408"/>
            <a:ext cx="384048" cy="18288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ight Arrow 24"/>
          <p:cNvSpPr/>
          <p:nvPr/>
        </p:nvSpPr>
        <p:spPr>
          <a:xfrm>
            <a:off x="4343400" y="2121408"/>
            <a:ext cx="384048" cy="18288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ight Arrow 25"/>
          <p:cNvSpPr/>
          <p:nvPr/>
        </p:nvSpPr>
        <p:spPr>
          <a:xfrm>
            <a:off x="6355080" y="2121408"/>
            <a:ext cx="384048" cy="18288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ight Arrow 26"/>
          <p:cNvSpPr/>
          <p:nvPr/>
        </p:nvSpPr>
        <p:spPr>
          <a:xfrm>
            <a:off x="8366760" y="2121408"/>
            <a:ext cx="384048" cy="18288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 flipH="1">
            <a:off x="5623560" y="2651760"/>
            <a:ext cx="3977640" cy="1097279"/>
          </a:xfrm>
          <a:prstGeom prst="line">
            <a:avLst/>
          </a:prstGeom>
          <a:ln w="1905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H="1" flipV="1">
            <a:off x="1572768" y="2651760"/>
            <a:ext cx="3227832" cy="1600200"/>
          </a:xfrm>
          <a:prstGeom prst="line">
            <a:avLst/>
          </a:prstGeom>
          <a:ln w="1905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4983480"/>
            <a:ext cx="1042416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182129"/>
                </a:solidFill>
                <a:latin typeface="Aptos"/>
              </a:defRPr>
            </a:pPr>
            <a:r>
              <a:t>Growth engineering is not only marketing. It is product + engineering + data + experimentation.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08760" y="5532120"/>
            <a:ext cx="9235440" cy="2743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536069"/>
                </a:solidFill>
                <a:latin typeface="Aptos"/>
              </a:defRPr>
            </a:pPr>
            <a:r>
              <a:t>Small company version: one clear hypothesis, one instrumented experiment, one decision every week.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7960" y="6473952"/>
            <a:ext cx="50749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700" b="0">
                <a:solidFill>
                  <a:srgbClr val="536069"/>
                </a:solidFill>
                <a:latin typeface="Aptos"/>
              </a:defRPr>
            </a:pPr>
            <a:r>
              <a:t>Inspired by product growth loops, lean startup experimentation, and DORA learning loops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MEASUREMENT BRIDGE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Growth metrics should connect product value with engineering health.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77240" y="1417320"/>
            <a:ext cx="4983480" cy="4160520"/>
          </a:xfrm>
          <a:prstGeom prst="roundRect">
            <a:avLst/>
          </a:prstGeom>
          <a:solidFill>
            <a:srgbClr val="F2FAF6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6446520" y="1417320"/>
            <a:ext cx="4983480" cy="4160520"/>
          </a:xfrm>
          <a:prstGeom prst="roundRect">
            <a:avLst/>
          </a:prstGeom>
          <a:solidFill>
            <a:srgbClr val="F4F7FC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51560" y="1737360"/>
            <a:ext cx="4434840" cy="2743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800" b="1">
                <a:solidFill>
                  <a:srgbClr val="3F915B"/>
                </a:solidFill>
                <a:latin typeface="Aptos"/>
              </a:defRPr>
            </a:pPr>
            <a:r>
              <a:t>Product / growth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0840" y="1737360"/>
            <a:ext cx="4434840" cy="2743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800" b="1">
                <a:solidFill>
                  <a:srgbClr val="175C9D"/>
                </a:solidFill>
                <a:latin typeface="Aptos"/>
              </a:defRPr>
            </a:pPr>
            <a:r>
              <a:t>Engineering health signals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5880" y="2331720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Activation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5880" y="2743200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Retention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5880" y="3154679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Adoption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5880" y="3566160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Conversion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880" y="3977639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Support pain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5880" y="4389120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Customer time saved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5160" y="2331720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Lead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5160" y="2743200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Deployment frequency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5160" y="3154679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Change failure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95160" y="3566160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Recovery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5160" y="3977639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Performance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5160" y="4389120"/>
            <a:ext cx="3931920" cy="20116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0">
                <a:solidFill>
                  <a:srgbClr val="182129"/>
                </a:solidFill>
                <a:latin typeface="Aptos"/>
              </a:defRPr>
            </a:pPr>
            <a:r>
              <a:t>Security findings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715000" y="3246120"/>
            <a:ext cx="685800" cy="32004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097280" y="5897880"/>
            <a:ext cx="996696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750" b="1">
                <a:solidFill>
                  <a:srgbClr val="182129"/>
                </a:solidFill>
                <a:latin typeface="Aptos"/>
              </a:defRPr>
            </a:pPr>
            <a:r>
              <a:t>Do not celebrate growth that damages trust. Do not celebrate engineering health that creates no customer value.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PLATFORM + GROWTH STRATEGY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Platform engineering makes growth experiments cheaper, safer, and repeatable.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77240" y="1417320"/>
            <a:ext cx="10698480" cy="4434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51560" y="2057400"/>
            <a:ext cx="1600200" cy="1280160"/>
          </a:xfrm>
          <a:prstGeom prst="roundRect">
            <a:avLst/>
          </a:prstGeom>
          <a:solidFill>
            <a:srgbClr val="F8FAF9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1051560" y="2057400"/>
            <a:ext cx="1600200" cy="109728"/>
          </a:xfrm>
          <a:prstGeom prst="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143000" y="2359152"/>
            <a:ext cx="1417320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300" b="1">
                <a:solidFill>
                  <a:srgbClr val="182129"/>
                </a:solidFill>
                <a:latin typeface="Aptos"/>
              </a:defRPr>
            </a:pPr>
            <a:r>
              <a:t>Reusable</a:t>
            </a:r>
            <a:br/>
            <a:r>
              <a:t>platform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1288" y="2926080"/>
            <a:ext cx="137160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templates, CI/CD,</a:t>
            </a:r>
            <a:br/>
            <a:r>
              <a:t>observability, security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624328" y="2624328"/>
            <a:ext cx="384048" cy="18288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3108960" y="2057400"/>
            <a:ext cx="1600200" cy="1280160"/>
          </a:xfrm>
          <a:prstGeom prst="roundRect">
            <a:avLst/>
          </a:prstGeom>
          <a:solidFill>
            <a:srgbClr val="F8FAF9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3108960" y="2057400"/>
            <a:ext cx="1600200" cy="109728"/>
          </a:xfrm>
          <a:prstGeom prst="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3200400" y="2359152"/>
            <a:ext cx="1417320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300" b="1">
                <a:solidFill>
                  <a:srgbClr val="182129"/>
                </a:solidFill>
                <a:latin typeface="Aptos"/>
              </a:defRPr>
            </a:pPr>
            <a:r>
              <a:t>Developer</a:t>
            </a:r>
            <a:br/>
            <a:r>
              <a:t>flow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8688" y="2926080"/>
            <a:ext cx="137160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less setup, less toil,</a:t>
            </a:r>
            <a:br/>
            <a:r>
              <a:t>smaller batch size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681728" y="2624328"/>
            <a:ext cx="384048" cy="18288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5166360" y="2057400"/>
            <a:ext cx="1600200" cy="1280160"/>
          </a:xfrm>
          <a:prstGeom prst="roundRect">
            <a:avLst/>
          </a:prstGeom>
          <a:solidFill>
            <a:srgbClr val="F8FAF9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5166360" y="2057400"/>
            <a:ext cx="1600200" cy="109728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5257800" y="2359152"/>
            <a:ext cx="1417320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300" b="1">
                <a:solidFill>
                  <a:srgbClr val="182129"/>
                </a:solidFill>
                <a:latin typeface="Aptos"/>
              </a:defRPr>
            </a:pPr>
            <a:r>
              <a:t>Faster</a:t>
            </a:r>
            <a:br/>
            <a:r>
              <a:t>experiments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6088" y="2926080"/>
            <a:ext cx="137160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feature flags,</a:t>
            </a:r>
            <a:br/>
            <a:r>
              <a:t>instrumentation,</a:t>
            </a:r>
            <a:br/>
            <a:r>
              <a:t>rollback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739128" y="2624328"/>
            <a:ext cx="384048" cy="18288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7223760" y="2057400"/>
            <a:ext cx="1600200" cy="1280160"/>
          </a:xfrm>
          <a:prstGeom prst="roundRect">
            <a:avLst/>
          </a:prstGeom>
          <a:solidFill>
            <a:srgbClr val="F8FAF9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7223760" y="2057400"/>
            <a:ext cx="1600200" cy="109728"/>
          </a:xfrm>
          <a:prstGeom prst="rect">
            <a:avLst/>
          </a:prstGeom>
          <a:solidFill>
            <a:srgbClr val="604B9A"/>
          </a:solidFill>
          <a:ln w="12700">
            <a:solidFill>
              <a:srgbClr val="604B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315200" y="2359152"/>
            <a:ext cx="1417320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300" b="1">
                <a:solidFill>
                  <a:srgbClr val="182129"/>
                </a:solidFill>
                <a:latin typeface="Aptos"/>
              </a:defRPr>
            </a:pPr>
            <a:r>
              <a:t>Product</a:t>
            </a:r>
            <a:br/>
            <a:r>
              <a:t>growth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3488" y="2926080"/>
            <a:ext cx="137160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activation,</a:t>
            </a:r>
            <a:br/>
            <a:r>
              <a:t>adoption,</a:t>
            </a:r>
            <a:br/>
            <a:r>
              <a:t>retention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8796528" y="2624328"/>
            <a:ext cx="384048" cy="18288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9281160" y="2057400"/>
            <a:ext cx="1600200" cy="1280160"/>
          </a:xfrm>
          <a:prstGeom prst="roundRect">
            <a:avLst/>
          </a:prstGeom>
          <a:solidFill>
            <a:srgbClr val="F8FAF9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9281160" y="2057400"/>
            <a:ext cx="1600200" cy="109728"/>
          </a:xfrm>
          <a:prstGeom prst="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9372600" y="2359152"/>
            <a:ext cx="1417320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300" b="1">
                <a:solidFill>
                  <a:srgbClr val="182129"/>
                </a:solidFill>
                <a:latin typeface="Aptos"/>
              </a:defRPr>
            </a:pPr>
            <a:r>
              <a:t>Customer</a:t>
            </a:r>
            <a:br/>
            <a:r>
              <a:t>trust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90888" y="2926080"/>
            <a:ext cx="137160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850" b="0">
                <a:solidFill>
                  <a:srgbClr val="536069"/>
                </a:solidFill>
                <a:latin typeface="Aptos"/>
              </a:defRPr>
            </a:pPr>
            <a:r>
              <a:t>quality,</a:t>
            </a:r>
            <a:br/>
            <a:r>
              <a:t>security,</a:t>
            </a:r>
            <a:br/>
            <a:r>
              <a:t>resilience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1560" y="4434840"/>
            <a:ext cx="1005840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400" b="1">
                <a:solidFill>
                  <a:srgbClr val="182129"/>
                </a:solidFill>
                <a:latin typeface="Aptos"/>
              </a:defRPr>
            </a:pPr>
            <a:r>
              <a:t>Small company leverage: build once, reuse often, measure always.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08760" y="5029200"/>
            <a:ext cx="9144000" cy="2743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536069"/>
                </a:solidFill>
                <a:latin typeface="Aptos"/>
              </a:defRPr>
            </a:pPr>
            <a:r>
              <a:t>Platform is not a department. It is how we stop paying the same friction tax every project.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FOUNDATIONS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Doing the basics right is how small teams earn market-leader trust.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31520" y="1417320"/>
            <a:ext cx="32461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731520" y="1417320"/>
            <a:ext cx="91440" cy="960120"/>
          </a:xfrm>
          <a:prstGeom prst="rect">
            <a:avLst/>
          </a:prstGeom>
          <a:solidFill>
            <a:srgbClr val="604B9A"/>
          </a:solidFill>
          <a:ln w="12700">
            <a:solidFill>
              <a:srgbClr val="604B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50976" y="1563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Product clarity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976" y="1920240"/>
            <a:ext cx="2862072" cy="33832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problem, outcome,</a:t>
            </a:r>
            <a:br/>
            <a:r>
              <a:t>metric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53712" y="1417320"/>
            <a:ext cx="32461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4553712" y="1417320"/>
            <a:ext cx="91440" cy="960120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773168" y="1563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Quality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3168" y="1920240"/>
            <a:ext cx="2862072" cy="33832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tests, review,</a:t>
            </a:r>
            <a:br/>
            <a:r>
              <a:t>DoD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75904" y="1417320"/>
            <a:ext cx="32461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8375904" y="1417320"/>
            <a:ext cx="91440" cy="960120"/>
          </a:xfrm>
          <a:prstGeom prst="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595360" y="1563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5360" y="1920240"/>
            <a:ext cx="2862072" cy="33832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secrets, access,</a:t>
            </a:r>
            <a:br/>
            <a:r>
              <a:t>data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1520" y="2898648"/>
            <a:ext cx="32461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31520" y="2898648"/>
            <a:ext cx="91440" cy="960120"/>
          </a:xfrm>
          <a:prstGeom prst="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50976" y="3044952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Resilience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0976" y="3401568"/>
            <a:ext cx="2862072" cy="33832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observability,</a:t>
            </a:r>
            <a:br/>
            <a:r>
              <a:t>incident learning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53712" y="2898648"/>
            <a:ext cx="32461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4553712" y="2898648"/>
            <a:ext cx="91440" cy="960120"/>
          </a:xfrm>
          <a:prstGeom prst="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4773168" y="3044952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Cost control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3168" y="3401568"/>
            <a:ext cx="2862072" cy="33832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cloud, AI,</a:t>
            </a:r>
            <a:br/>
            <a:r>
              <a:t>ownership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75904" y="2898648"/>
            <a:ext cx="32461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8375904" y="2898648"/>
            <a:ext cx="91440" cy="960120"/>
          </a:xfrm>
          <a:prstGeom prst="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8595360" y="3044952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Developer productivity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95360" y="3401568"/>
            <a:ext cx="2862072" cy="33832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golden paths,</a:t>
            </a:r>
            <a:br/>
            <a:r>
              <a:t>automation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5840" y="5120640"/>
            <a:ext cx="1014984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100" b="1">
                <a:solidFill>
                  <a:srgbClr val="182129"/>
                </a:solidFill>
                <a:latin typeface="Aptos"/>
              </a:defRPr>
            </a:pPr>
            <a:r>
              <a:t>Foundations are boring like brakes are boring: you notice their strategy when they are missing.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ENGINEERING EXCELLENCE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Build it right by stacking quality into the workflow, not bolting it on later.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011680" y="1417320"/>
            <a:ext cx="8138160" cy="512064"/>
          </a:xfrm>
          <a:prstGeom prst="roundRect">
            <a:avLst/>
          </a:prstGeom>
          <a:solidFill>
            <a:srgbClr val="122D4A"/>
          </a:solidFill>
          <a:ln w="12700">
            <a:solidFill>
              <a:srgbClr val="122D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2240280" y="1572768"/>
            <a:ext cx="768096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FFFFFF"/>
                </a:solidFill>
                <a:latin typeface="Aptos"/>
              </a:defRPr>
            </a:pPr>
            <a:r>
              <a:t>Customer promise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40280" y="2020824"/>
            <a:ext cx="7680960" cy="512064"/>
          </a:xfrm>
          <a:prstGeom prst="round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468880" y="2176272"/>
            <a:ext cx="722376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FFFFFF"/>
                </a:solidFill>
                <a:latin typeface="Aptos"/>
              </a:defRPr>
            </a:pPr>
            <a:r>
              <a:t>Usability and accessibility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68880" y="2624328"/>
            <a:ext cx="7223760" cy="512064"/>
          </a:xfrm>
          <a:prstGeom prst="round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2697480" y="2779776"/>
            <a:ext cx="676656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FFFFFF"/>
                </a:solidFill>
                <a:latin typeface="Aptos"/>
              </a:defRPr>
            </a:pPr>
            <a:r>
              <a:t>Security and privacy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97480" y="3227832"/>
            <a:ext cx="6766560" cy="512064"/>
          </a:xfrm>
          <a:prstGeom prst="round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926080" y="3383280"/>
            <a:ext cx="630936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FFFFFF"/>
                </a:solidFill>
                <a:latin typeface="Aptos"/>
              </a:defRPr>
            </a:pPr>
            <a:r>
              <a:t>Performance and reliability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26080" y="3831336"/>
            <a:ext cx="6309360" cy="512064"/>
          </a:xfrm>
          <a:prstGeom prst="round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154680" y="3986784"/>
            <a:ext cx="585216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FFFFFF"/>
                </a:solidFill>
                <a:latin typeface="Aptos"/>
              </a:defRPr>
            </a:pPr>
            <a:r>
              <a:t>Tests, review, CI/CD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54680" y="4434840"/>
            <a:ext cx="5852160" cy="512064"/>
          </a:xfrm>
          <a:prstGeom prst="round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3383280" y="4590288"/>
            <a:ext cx="539496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50" b="1">
                <a:solidFill>
                  <a:srgbClr val="FFFFFF"/>
                </a:solidFill>
                <a:latin typeface="Aptos"/>
              </a:defRPr>
            </a:pPr>
            <a:r>
              <a:t>Simple maintainable design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7280" y="5715000"/>
            <a:ext cx="9966960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182129"/>
                </a:solidFill>
                <a:latin typeface="Aptos"/>
              </a:defRPr>
            </a:pPr>
            <a:r>
              <a:t>When quality is late, everything becomes expensive.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INDUSTRY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Fast release cultures reduce batch size, automate safety, and learn from production.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31520" y="1417320"/>
            <a:ext cx="10744200" cy="4206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234440" y="1874519"/>
            <a:ext cx="20116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800" b="1">
                <a:solidFill>
                  <a:srgbClr val="182129"/>
                </a:solidFill>
                <a:latin typeface="Aptos"/>
              </a:defRPr>
            </a:pPr>
            <a:r>
              <a:t>Flickr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4440" y="2487168"/>
            <a:ext cx="201168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007F7F"/>
                </a:solidFill>
                <a:latin typeface="Aptos"/>
              </a:defRPr>
            </a:pPr>
            <a:r>
              <a:t>10+ deploys/day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440" y="3246120"/>
            <a:ext cx="201168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00" b="0">
                <a:solidFill>
                  <a:srgbClr val="536069"/>
                </a:solidFill>
                <a:latin typeface="Aptos"/>
              </a:defRPr>
            </a:pPr>
            <a:r>
              <a:t>Dev and Ops cooperation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4760" y="1874519"/>
            <a:ext cx="20116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800" b="1">
                <a:solidFill>
                  <a:srgbClr val="182129"/>
                </a:solidFill>
                <a:latin typeface="Aptos"/>
              </a:defRPr>
            </a:pPr>
            <a:r>
              <a:t>Amazon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4760" y="2487168"/>
            <a:ext cx="201168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007F7F"/>
                </a:solidFill>
                <a:latin typeface="Aptos"/>
              </a:defRPr>
            </a:pPr>
            <a:r>
              <a:t>11.6 sec avg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760" y="3246120"/>
            <a:ext cx="201168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00" b="0">
                <a:solidFill>
                  <a:srgbClr val="536069"/>
                </a:solidFill>
                <a:latin typeface="Aptos"/>
              </a:defRPr>
            </a:pPr>
            <a:r>
              <a:t>small services, automation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5080" y="1874519"/>
            <a:ext cx="20116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800" b="1">
                <a:solidFill>
                  <a:srgbClr val="182129"/>
                </a:solidFill>
                <a:latin typeface="Aptos"/>
              </a:defRPr>
            </a:pPr>
            <a:r>
              <a:t>Netflix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5080" y="2487168"/>
            <a:ext cx="201168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007F7F"/>
                </a:solidFill>
                <a:latin typeface="Aptos"/>
              </a:defRPr>
            </a:pPr>
            <a:r>
              <a:t>1000s/day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5080" y="3246120"/>
            <a:ext cx="201168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00" b="0">
                <a:solidFill>
                  <a:srgbClr val="536069"/>
                </a:solidFill>
                <a:latin typeface="Aptos"/>
              </a:defRPr>
            </a:pPr>
            <a:r>
              <a:t>Spinnaker, canaries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5400" y="1874519"/>
            <a:ext cx="20116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800" b="1">
                <a:solidFill>
                  <a:srgbClr val="182129"/>
                </a:solidFill>
                <a:latin typeface="Aptos"/>
              </a:defRPr>
            </a:pPr>
            <a:r>
              <a:t>Meta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15400" y="2487168"/>
            <a:ext cx="201168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007F7F"/>
                </a:solidFill>
                <a:latin typeface="Aptos"/>
              </a:defRPr>
            </a:pPr>
            <a:r>
              <a:t>diffs every few hours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15400" y="3246120"/>
            <a:ext cx="201168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00" b="0">
                <a:solidFill>
                  <a:srgbClr val="536069"/>
                </a:solidFill>
                <a:latin typeface="Aptos"/>
              </a:defRPr>
            </a:pPr>
            <a:r>
              <a:t>small incremental changes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1097280" y="4069080"/>
            <a:ext cx="9966960" cy="0"/>
          </a:xfrm>
          <a:prstGeom prst="line">
            <a:avLst/>
          </a:prstGeom>
          <a:ln w="1270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34440" y="4526280"/>
            <a:ext cx="9738360" cy="5029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700" b="1">
                <a:solidFill>
                  <a:srgbClr val="182129"/>
                </a:solidFill>
                <a:latin typeface="Aptos"/>
              </a:defRPr>
            </a:pPr>
            <a:r>
              <a:t>Lesson for us: do not copy deployment counts; copy small changes, automated checks, fast rollback, and shared ownership.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7960" y="6473952"/>
            <a:ext cx="50749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700" b="0">
                <a:solidFill>
                  <a:srgbClr val="536069"/>
                </a:solidFill>
                <a:latin typeface="Aptos"/>
              </a:defRPr>
            </a:pPr>
            <a:r>
              <a:t>Sources: Netflix TechBlog; Thoughtworks; Meta Engineering; Flickr Velocity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WHY 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Small teams can now compete through speed of learning, not size of organization.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31520" y="1508760"/>
            <a:ext cx="3520440" cy="1828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731520" y="1508760"/>
            <a:ext cx="91440" cy="1828800"/>
          </a:xfrm>
          <a:prstGeom prst="rect">
            <a:avLst/>
          </a:prstGeom>
          <a:solidFill>
            <a:srgbClr val="604B9A"/>
          </a:solidFill>
          <a:ln w="12700">
            <a:solidFill>
              <a:srgbClr val="604B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50976" y="1655063"/>
            <a:ext cx="313639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$37B enterprise gen-AI spend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976" y="2011680"/>
            <a:ext cx="3136392" cy="120700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Menlo Ventures reports 2025 enterprise generative AI spend grew from $11.5B in 2024 to $37B in 2025.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80560" y="1508760"/>
            <a:ext cx="3520440" cy="1828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4480560" y="1508760"/>
            <a:ext cx="91440" cy="1828800"/>
          </a:xfrm>
          <a:prstGeom prst="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700016" y="1655063"/>
            <a:ext cx="313639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AI is an amplifier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0016" y="2011680"/>
            <a:ext cx="3136392" cy="120700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DORA 2025: AI magnifies existing organizational strengths and weaknesses.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9600" y="1508760"/>
            <a:ext cx="3246120" cy="1828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8229600" y="1508760"/>
            <a:ext cx="91440" cy="1828800"/>
          </a:xfrm>
          <a:prstGeom prst="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449056" y="1655063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Months, not years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49056" y="2011680"/>
            <a:ext cx="2862072" cy="120700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YC notes AI enables small teams to ship thoughtful products to large organizations faster.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1560" y="4663440"/>
            <a:ext cx="10058400" cy="7315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400" b="1">
                <a:solidFill>
                  <a:srgbClr val="182129"/>
                </a:solidFill>
                <a:latin typeface="Aptos"/>
              </a:defRPr>
            </a:pPr>
            <a:r>
              <a:t>Implication: our bottleneck is no longer only technology access. It is clarity, ownership, quality, and learning.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7960" y="6473952"/>
            <a:ext cx="50749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700" b="0">
                <a:solidFill>
                  <a:srgbClr val="536069"/>
                </a:solidFill>
                <a:latin typeface="Aptos"/>
              </a:defRPr>
            </a:pPr>
            <a:r>
              <a:t>Sources: Menlo Ventures 2025; DORA 2025; YC RFS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MEASUREMENT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DORA metrics are a dashboard for conversation, not a stick for punishment.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822960" y="1508760"/>
            <a:ext cx="489204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51560" y="1673351"/>
            <a:ext cx="20116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500" b="1">
                <a:solidFill>
                  <a:srgbClr val="182129"/>
                </a:solidFill>
                <a:latin typeface="Aptos"/>
              </a:defRPr>
            </a:pPr>
            <a:r>
              <a:t>Lead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2020824"/>
            <a:ext cx="25603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00" b="0">
                <a:solidFill>
                  <a:srgbClr val="536069"/>
                </a:solidFill>
                <a:latin typeface="Aptos"/>
              </a:defRPr>
            </a:pPr>
            <a:r>
              <a:t>Are we waiting too much?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1901952"/>
            <a:ext cx="1325880" cy="164592"/>
          </a:xfrm>
          <a:prstGeom prst="rect">
            <a:avLst/>
          </a:prstGeom>
          <a:solidFill>
            <a:srgbClr val="E5EAE8"/>
          </a:solidFill>
          <a:ln w="12700">
            <a:solidFill>
              <a:srgbClr val="E5EA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4069080" y="1901952"/>
            <a:ext cx="954633" cy="164592"/>
          </a:xfrm>
          <a:prstGeom prst="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309360" y="1508760"/>
            <a:ext cx="489204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537960" y="1673351"/>
            <a:ext cx="20116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500" b="1">
                <a:solidFill>
                  <a:srgbClr val="182129"/>
                </a:solidFill>
                <a:latin typeface="Aptos"/>
              </a:defRPr>
            </a:pPr>
            <a:r>
              <a:t>Deployment frequency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37960" y="2020824"/>
            <a:ext cx="25603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00" b="0">
                <a:solidFill>
                  <a:srgbClr val="536069"/>
                </a:solidFill>
                <a:latin typeface="Aptos"/>
              </a:defRPr>
            </a:pPr>
            <a:r>
              <a:t>Can we release safely?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55480" y="1901952"/>
            <a:ext cx="1325880" cy="164592"/>
          </a:xfrm>
          <a:prstGeom prst="rect">
            <a:avLst/>
          </a:prstGeom>
          <a:solidFill>
            <a:srgbClr val="E5EAE8"/>
          </a:solidFill>
          <a:ln w="12700">
            <a:solidFill>
              <a:srgbClr val="E5EA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9555480" y="1901952"/>
            <a:ext cx="769010" cy="164592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2960" y="3108960"/>
            <a:ext cx="489204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51560" y="3273552"/>
            <a:ext cx="20116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500" b="1">
                <a:solidFill>
                  <a:srgbClr val="182129"/>
                </a:solidFill>
                <a:latin typeface="Aptos"/>
              </a:defRPr>
            </a:pPr>
            <a:r>
              <a:t>Change failure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1560" y="3621024"/>
            <a:ext cx="25603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00" b="0">
                <a:solidFill>
                  <a:srgbClr val="536069"/>
                </a:solidFill>
                <a:latin typeface="Aptos"/>
              </a:defRPr>
            </a:pPr>
            <a:r>
              <a:t>Are changes hurting users?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9080" y="3502152"/>
            <a:ext cx="1325880" cy="164592"/>
          </a:xfrm>
          <a:prstGeom prst="rect">
            <a:avLst/>
          </a:prstGeom>
          <a:solidFill>
            <a:srgbClr val="E5EAE8"/>
          </a:solidFill>
          <a:ln w="12700">
            <a:solidFill>
              <a:srgbClr val="E5EA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4069080" y="3502152"/>
            <a:ext cx="464057" cy="164592"/>
          </a:xfrm>
          <a:prstGeom prst="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6309360" y="3108960"/>
            <a:ext cx="489204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537960" y="3273552"/>
            <a:ext cx="20116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500" b="1">
                <a:solidFill>
                  <a:srgbClr val="182129"/>
                </a:solidFill>
                <a:latin typeface="Aptos"/>
              </a:defRPr>
            </a:pPr>
            <a:r>
              <a:t>Recovery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7960" y="3621024"/>
            <a:ext cx="25603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00" b="0">
                <a:solidFill>
                  <a:srgbClr val="536069"/>
                </a:solidFill>
                <a:latin typeface="Aptos"/>
              </a:defRPr>
            </a:pPr>
            <a:r>
              <a:t>Can we restore trust fast?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55480" y="3502152"/>
            <a:ext cx="1325880" cy="164592"/>
          </a:xfrm>
          <a:prstGeom prst="rect">
            <a:avLst/>
          </a:prstGeom>
          <a:solidFill>
            <a:srgbClr val="E5EAE8"/>
          </a:solidFill>
          <a:ln w="12700">
            <a:solidFill>
              <a:srgbClr val="E5EA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9555480" y="3502152"/>
            <a:ext cx="822045" cy="164592"/>
          </a:xfrm>
          <a:prstGeom prst="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1051560" y="5257800"/>
            <a:ext cx="1005840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182129"/>
                </a:solidFill>
                <a:latin typeface="Aptos"/>
              </a:defRPr>
            </a:pPr>
            <a:r>
              <a:t>The question is not 'who made the number bad?' It is 'what system constraint is visible?'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7960" y="6473952"/>
            <a:ext cx="50749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700" b="0">
                <a:solidFill>
                  <a:srgbClr val="536069"/>
                </a:solidFill>
                <a:latin typeface="Aptos"/>
              </a:defRPr>
            </a:pPr>
            <a:r>
              <a:t>Source: DORA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SECURITY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DevSecOps means trust is designed, checked, released, and operated continuously.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40080" y="2011680"/>
            <a:ext cx="141732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19" y="2240280"/>
            <a:ext cx="123444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175C9D"/>
                </a:solidFill>
                <a:latin typeface="Aptos"/>
              </a:defRPr>
            </a:pPr>
            <a:r>
              <a:t>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19" y="2578608"/>
            <a:ext cx="123444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threats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011680" y="2432304"/>
            <a:ext cx="411480" cy="201168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2542032" y="2011680"/>
            <a:ext cx="141732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2633472" y="2240280"/>
            <a:ext cx="123444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007F7F"/>
                </a:solidFill>
                <a:latin typeface="Aptos"/>
              </a:defRPr>
            </a:pPr>
            <a:r>
              <a:t>Code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3472" y="2578608"/>
            <a:ext cx="123444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review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913632" y="2432304"/>
            <a:ext cx="411480" cy="201168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4443984" y="2011680"/>
            <a:ext cx="141732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535424" y="2240280"/>
            <a:ext cx="123444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3F915B"/>
                </a:solidFill>
                <a:latin typeface="Aptos"/>
              </a:defRPr>
            </a:pPr>
            <a:r>
              <a:t>Build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35424" y="2578608"/>
            <a:ext cx="123444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scan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815584" y="2432304"/>
            <a:ext cx="411480" cy="201168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345936" y="2011680"/>
            <a:ext cx="141732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437376" y="2240280"/>
            <a:ext cx="123444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E2A536"/>
                </a:solidFill>
                <a:latin typeface="Aptos"/>
              </a:defRPr>
            </a:pPr>
            <a:r>
              <a:t>Test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7376" y="2578608"/>
            <a:ext cx="123444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risk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717536" y="2432304"/>
            <a:ext cx="411480" cy="201168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8247888" y="2011680"/>
            <a:ext cx="141732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339327" y="2240280"/>
            <a:ext cx="123444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D76934"/>
                </a:solidFill>
                <a:latin typeface="Aptos"/>
              </a:defRPr>
            </a:pPr>
            <a:r>
              <a:t>Release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39327" y="2578608"/>
            <a:ext cx="123444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control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9619488" y="2432304"/>
            <a:ext cx="411480" cy="201168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10149840" y="2011680"/>
            <a:ext cx="141732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10241280" y="2240280"/>
            <a:ext cx="123444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1">
                <a:solidFill>
                  <a:srgbClr val="B23D42"/>
                </a:solidFill>
                <a:latin typeface="Aptos"/>
              </a:defRPr>
            </a:pPr>
            <a:r>
              <a:t>Operate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41280" y="2578608"/>
            <a:ext cx="1234440" cy="16459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950" b="0">
                <a:solidFill>
                  <a:srgbClr val="536069"/>
                </a:solidFill>
                <a:latin typeface="Aptos"/>
              </a:defRPr>
            </a:pPr>
            <a:r>
              <a:t>detect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51560" y="4343400"/>
            <a:ext cx="10058400" cy="4572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182129"/>
                </a:solidFill>
                <a:latin typeface="Aptos"/>
              </a:defRPr>
            </a:pPr>
            <a:r>
              <a:t>Minimum for us: secrets, dependencies, access, logging, rollback, and AI-data boundaries.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37360" y="4983480"/>
            <a:ext cx="8686800" cy="29260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536069"/>
                </a:solidFill>
                <a:latin typeface="Aptos"/>
              </a:defRPr>
            </a:pPr>
            <a:r>
              <a:t>Humor with a serious face: security at the end is a seatbelt after the accident.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37960" y="6473952"/>
            <a:ext cx="50749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700" b="0">
                <a:solidFill>
                  <a:srgbClr val="536069"/>
                </a:solidFill>
                <a:latin typeface="Aptos"/>
              </a:defRPr>
            </a:pPr>
            <a:r>
              <a:t>Sources: NIST SSDF; OWASP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EVERYONE'S ROLE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A product culture has no spectators; everyone owns part of value and trust.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85800" y="141732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685800" y="1417320"/>
            <a:ext cx="91440" cy="987552"/>
          </a:xfrm>
          <a:prstGeom prst="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05256" y="1563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Developer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256" y="192024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simplicity, review, tests, observability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07992" y="141732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4507992" y="1417320"/>
            <a:ext cx="91440" cy="987552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727448" y="1563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QA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7448" y="192024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risk lens, exploratory testing, quality coaching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30183" y="141732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8330183" y="1417320"/>
            <a:ext cx="91440" cy="987552"/>
          </a:xfrm>
          <a:prstGeom prst="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549640" y="1563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IT admin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9640" y="192024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access, environments, resilience, automation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800" y="292608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2926080"/>
            <a:ext cx="91440" cy="987552"/>
          </a:xfrm>
          <a:prstGeom prst="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05256" y="307238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Operations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256" y="342900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flow, incidents, support signals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07992" y="292608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4507992" y="2926080"/>
            <a:ext cx="91440" cy="987552"/>
          </a:xfrm>
          <a:prstGeom prst="rect">
            <a:avLst/>
          </a:prstGeom>
          <a:solidFill>
            <a:srgbClr val="604B9A"/>
          </a:solidFill>
          <a:ln w="12700">
            <a:solidFill>
              <a:srgbClr val="604B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4727448" y="307238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Stakeholder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7448" y="342900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problem clarity, fast feedback, tradeoffs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30183" y="292608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8330183" y="2926080"/>
            <a:ext cx="91440" cy="987552"/>
          </a:xfrm>
          <a:prstGeom prst="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8549640" y="307238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Team lead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49640" y="342900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context, commitments, evidence, refinement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7280" y="5303520"/>
            <a:ext cx="996696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182129"/>
                </a:solidFill>
                <a:latin typeface="Aptos"/>
              </a:defRPr>
            </a:pPr>
            <a:r>
              <a:t>Reflection: which handoff creates the most delay or misunderstanding today?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WORKSHOP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Exercise: diagnose a product incident without blame.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77240" y="1417320"/>
            <a:ext cx="10698480" cy="914400"/>
          </a:xfrm>
          <a:prstGeom prst="roundRect">
            <a:avLst/>
          </a:prstGeom>
          <a:solidFill>
            <a:srgbClr val="122D4A"/>
          </a:solidFill>
          <a:ln w="12700">
            <a:solidFill>
              <a:srgbClr val="122D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5840" y="1737360"/>
            <a:ext cx="102412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650" b="1">
                <a:solidFill>
                  <a:srgbClr val="FFFFFF"/>
                </a:solidFill>
                <a:latin typeface="Aptos"/>
              </a:defRPr>
            </a:pPr>
            <a:r>
              <a:t>We shipped the requested feature. Users are confused. Performance is slow. Sales demo in 2 hours.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7240" y="2743200"/>
            <a:ext cx="3246120" cy="685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777240" y="2743200"/>
            <a:ext cx="91440" cy="685800"/>
          </a:xfrm>
          <a:prstGeom prst="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96695" y="288950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Product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6695" y="3246120"/>
            <a:ext cx="2862072" cy="6400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Was this the right problem?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99431" y="2743200"/>
            <a:ext cx="3246120" cy="685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599431" y="2743200"/>
            <a:ext cx="91440" cy="685800"/>
          </a:xfrm>
          <a:prstGeom prst="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4818888" y="288950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UX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8888" y="3246120"/>
            <a:ext cx="2862072" cy="6400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Could users understand the flow?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421624" y="2743200"/>
            <a:ext cx="3246120" cy="685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8421624" y="2743200"/>
            <a:ext cx="91440" cy="685800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641080" y="288950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Dev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1080" y="3246120"/>
            <a:ext cx="2862072" cy="6400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What complexity did we hide?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7240" y="3703320"/>
            <a:ext cx="3246120" cy="685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777240" y="3703320"/>
            <a:ext cx="91440" cy="685800"/>
          </a:xfrm>
          <a:prstGeom prst="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96695" y="3849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QA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6695" y="4206240"/>
            <a:ext cx="2862072" cy="6400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Which risk did we miss?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99431" y="3703320"/>
            <a:ext cx="3246120" cy="685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4599431" y="3703320"/>
            <a:ext cx="91440" cy="685800"/>
          </a:xfrm>
          <a:prstGeom prst="rect">
            <a:avLst/>
          </a:prstGeom>
          <a:solidFill>
            <a:srgbClr val="604B9A"/>
          </a:solidFill>
          <a:ln w="12700">
            <a:solidFill>
              <a:srgbClr val="604B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4818888" y="3849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Ops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18888" y="4206240"/>
            <a:ext cx="2862072" cy="6400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Can we observe and recover?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421624" y="3703320"/>
            <a:ext cx="3246120" cy="685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8421624" y="3703320"/>
            <a:ext cx="91440" cy="685800"/>
          </a:xfrm>
          <a:prstGeom prst="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8641080" y="3849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Security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41080" y="4206240"/>
            <a:ext cx="2862072" cy="6400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Any trust or data concern?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51560" y="5532120"/>
            <a:ext cx="1005840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182129"/>
                </a:solidFill>
                <a:latin typeface="Aptos"/>
              </a:defRPr>
            </a:pPr>
            <a:r>
              <a:t>Best answer: reduce impact, communicate, learn, and improve the system.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COMMITMENT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The session should end with a 30-day operating experiment, not applause only.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77240" y="1828800"/>
            <a:ext cx="1691640" cy="1920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86968" y="2148840"/>
            <a:ext cx="14630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600" b="1">
                <a:solidFill>
                  <a:srgbClr val="3F915B"/>
                </a:solidFill>
                <a:latin typeface="Aptos"/>
              </a:defRPr>
            </a:pPr>
            <a:r>
              <a:t>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256" y="2788920"/>
            <a:ext cx="14173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00" b="0">
                <a:solidFill>
                  <a:srgbClr val="536069"/>
                </a:solidFill>
                <a:latin typeface="Aptos"/>
              </a:defRPr>
            </a:pPr>
            <a:r>
              <a:t>one behavior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17520" y="1828800"/>
            <a:ext cx="1691640" cy="1920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127248" y="2148840"/>
            <a:ext cx="14630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600" b="1">
                <a:solidFill>
                  <a:srgbClr val="B23D42"/>
                </a:solidFill>
                <a:latin typeface="Aptos"/>
              </a:defRPr>
            </a:pPr>
            <a:r>
              <a:t>Stop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5536" y="2788920"/>
            <a:ext cx="14173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00" b="0">
                <a:solidFill>
                  <a:srgbClr val="536069"/>
                </a:solidFill>
                <a:latin typeface="Aptos"/>
              </a:defRPr>
            </a:pPr>
            <a:r>
              <a:t>one habit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7800" y="1828800"/>
            <a:ext cx="1691640" cy="1920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367528" y="2148840"/>
            <a:ext cx="14630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600" b="1">
                <a:solidFill>
                  <a:srgbClr val="175C9D"/>
                </a:solidFill>
                <a:latin typeface="Aptos"/>
              </a:defRPr>
            </a:pPr>
            <a:r>
              <a:t>Measure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5816" y="2788920"/>
            <a:ext cx="14173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00" b="0">
                <a:solidFill>
                  <a:srgbClr val="536069"/>
                </a:solidFill>
                <a:latin typeface="Aptos"/>
              </a:defRPr>
            </a:pPr>
            <a:r>
              <a:t>one signal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98080" y="1828800"/>
            <a:ext cx="1691640" cy="1920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607808" y="2148840"/>
            <a:ext cx="14630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600" b="1">
                <a:solidFill>
                  <a:srgbClr val="D76934"/>
                </a:solidFill>
                <a:latin typeface="Aptos"/>
              </a:defRPr>
            </a:pPr>
            <a:r>
              <a:t>Experiment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6096" y="2788920"/>
            <a:ext cx="14173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00" b="0">
                <a:solidFill>
                  <a:srgbClr val="536069"/>
                </a:solidFill>
                <a:latin typeface="Aptos"/>
              </a:defRPr>
            </a:pPr>
            <a:r>
              <a:t>one trial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38360" y="1828800"/>
            <a:ext cx="1691640" cy="1920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48088" y="2148840"/>
            <a:ext cx="14630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600" b="1">
                <a:solidFill>
                  <a:srgbClr val="604B9A"/>
                </a:solidFill>
                <a:latin typeface="Aptos"/>
              </a:defRPr>
            </a:pPr>
            <a:r>
              <a:t>Review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66376" y="2788920"/>
            <a:ext cx="14173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00" b="0">
                <a:solidFill>
                  <a:srgbClr val="536069"/>
                </a:solidFill>
                <a:latin typeface="Aptos"/>
              </a:defRPr>
            </a:pPr>
            <a:r>
              <a:t>July 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1560" y="4937760"/>
            <a:ext cx="10058400" cy="5029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400" b="1">
                <a:solidFill>
                  <a:srgbClr val="182129"/>
                </a:solidFill>
                <a:latin typeface="Aptos"/>
              </a:defRPr>
            </a:pPr>
            <a:r>
              <a:t>One owner. One metric. One review date. Keep it small enough to actually happen.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22D4A"/>
          </a:solidFill>
          <a:ln w="12700">
            <a:solidFill>
              <a:srgbClr val="122D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914400" y="1234440"/>
            <a:ext cx="10332720" cy="6400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  <a:latin typeface="Aptos"/>
              </a:defRPr>
            </a:pPr>
            <a:r>
              <a:t>High performance is not a slogan.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148840"/>
            <a:ext cx="10332720" cy="6400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3400" b="1">
                <a:solidFill>
                  <a:srgbClr val="F5CE70"/>
                </a:solidFill>
                <a:latin typeface="Aptos"/>
              </a:defRPr>
            </a:pPr>
            <a:r>
              <a:t>It is the habit of turning truth into improvement.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4440" y="4069080"/>
            <a:ext cx="9738360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000" b="0">
                <a:solidFill>
                  <a:srgbClr val="DEE8E5"/>
                </a:solidFill>
                <a:latin typeface="Aptos"/>
              </a:defRPr>
            </a:pPr>
            <a:r>
              <a:t>Context -&gt; Commitment -&gt; Action -&gt; Evidence -&gt; Refinement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5303520"/>
            <a:ext cx="1645920" cy="2743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latin typeface="Aptos"/>
              </a:defRPr>
            </a:pPr>
            <a:r>
              <a:t>June 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FUTURE LANDSCAPE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The next industrial problems will mix software, AI, hardware, trust, and operations.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85800" y="141732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685800" y="1417320"/>
            <a:ext cx="91440" cy="987552"/>
          </a:xfrm>
          <a:prstGeom prst="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05256" y="1563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AI-native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256" y="192024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coding agents, evaluations, AI platforms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07992" y="141732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4507992" y="1417320"/>
            <a:ext cx="91440" cy="987552"/>
          </a:xfrm>
          <a:prstGeom prst="rect">
            <a:avLst/>
          </a:prstGeom>
          <a:solidFill>
            <a:srgbClr val="604B9A"/>
          </a:solidFill>
          <a:ln w="12700">
            <a:solidFill>
              <a:srgbClr val="604B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727448" y="1563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Multi-agent systems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7448" y="192024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workflow automation with human guardrails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30183" y="141732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8330183" y="1417320"/>
            <a:ext cx="91440" cy="987552"/>
          </a:xfrm>
          <a:prstGeom prst="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549640" y="156362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Physical 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9640" y="192024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robots, devices, factories, sensors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800" y="292608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2926080"/>
            <a:ext cx="91440" cy="987552"/>
          </a:xfrm>
          <a:prstGeom prst="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05256" y="307238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Edge/local models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256" y="342900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privacy, latency, offline intelligence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07992" y="292608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4507992" y="2926080"/>
            <a:ext cx="91440" cy="987552"/>
          </a:xfrm>
          <a:prstGeom prst="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4727448" y="307238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Preemptive security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7448" y="342900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continuous defense and AI security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30183" y="2926080"/>
            <a:ext cx="324612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8330183" y="2926080"/>
            <a:ext cx="91440" cy="987552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8549640" y="3072384"/>
            <a:ext cx="286207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Digital provenance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49640" y="3429000"/>
            <a:ext cx="2862072" cy="36576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trust in data, media, and decisions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7280" y="5166360"/>
            <a:ext cx="9966960" cy="4572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300" b="1">
                <a:solidFill>
                  <a:srgbClr val="182129"/>
                </a:solidFill>
                <a:latin typeface="Aptos"/>
              </a:defRPr>
            </a:pPr>
            <a:r>
              <a:t>Future-ready is not trend-chasing. It is building teams that can sense, decide, ship, and learn.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37960" y="6473952"/>
            <a:ext cx="50749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700" b="0">
                <a:solidFill>
                  <a:srgbClr val="536069"/>
                </a:solidFill>
                <a:latin typeface="Aptos"/>
              </a:defRPr>
            </a:pPr>
            <a:r>
              <a:t>Source: Gartner Top Strategic Technology Trends 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TOP 10 TECHNOLOGY TRENDS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Gartner 2026 trends point to one message: AI needs foundations, orchestration, and trust.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13232" y="1417320"/>
            <a:ext cx="3246120" cy="38862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713232" y="1417320"/>
            <a:ext cx="3246120" cy="146304"/>
          </a:xfrm>
          <a:prstGeom prst="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77824" y="1755648"/>
            <a:ext cx="290779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700" b="1">
                <a:solidFill>
                  <a:srgbClr val="175C9D"/>
                </a:solidFill>
                <a:latin typeface="Aptos"/>
              </a:defRPr>
            </a:pPr>
            <a:r>
              <a:t>AI foundations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69264" y="2331720"/>
            <a:ext cx="256032" cy="256032"/>
          </a:xfrm>
          <a:prstGeom prst="round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335024" y="2313432"/>
            <a:ext cx="2423160" cy="219456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50" b="0">
                <a:solidFill>
                  <a:srgbClr val="182129"/>
                </a:solidFill>
                <a:latin typeface="Aptos"/>
              </a:defRPr>
            </a:pPr>
            <a:r>
              <a:t>AI-native dev platforms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69264" y="2953512"/>
            <a:ext cx="256032" cy="256032"/>
          </a:xfrm>
          <a:prstGeom prst="round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335024" y="2935224"/>
            <a:ext cx="2423160" cy="219456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50" b="0">
                <a:solidFill>
                  <a:srgbClr val="182129"/>
                </a:solidFill>
                <a:latin typeface="Aptos"/>
              </a:defRPr>
            </a:pPr>
            <a:r>
              <a:t>AI supercomputing platforms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69264" y="3575304"/>
            <a:ext cx="256032" cy="256032"/>
          </a:xfrm>
          <a:prstGeom prst="round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35024" y="3557016"/>
            <a:ext cx="2423160" cy="219456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50" b="0">
                <a:solidFill>
                  <a:srgbClr val="182129"/>
                </a:solidFill>
                <a:latin typeface="Aptos"/>
              </a:defRPr>
            </a:pPr>
            <a:r>
              <a:t>Confidential computing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07992" y="1417320"/>
            <a:ext cx="3246120" cy="38862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4507992" y="1417320"/>
            <a:ext cx="3246120" cy="146304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672584" y="1755648"/>
            <a:ext cx="290779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700" b="1">
                <a:solidFill>
                  <a:srgbClr val="3F915B"/>
                </a:solidFill>
                <a:latin typeface="Aptos"/>
              </a:defRPr>
            </a:pPr>
            <a:r>
              <a:t>AI orchestration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64024" y="2331720"/>
            <a:ext cx="256032" cy="256032"/>
          </a:xfrm>
          <a:prstGeom prst="round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5129784" y="2313432"/>
            <a:ext cx="2423160" cy="219456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50" b="0">
                <a:solidFill>
                  <a:srgbClr val="182129"/>
                </a:solidFill>
                <a:latin typeface="Aptos"/>
              </a:defRPr>
            </a:pPr>
            <a:r>
              <a:t>Multiagent systems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64024" y="2953512"/>
            <a:ext cx="256032" cy="256032"/>
          </a:xfrm>
          <a:prstGeom prst="round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5129784" y="2935224"/>
            <a:ext cx="2423160" cy="219456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50" b="0">
                <a:solidFill>
                  <a:srgbClr val="182129"/>
                </a:solidFill>
                <a:latin typeface="Aptos"/>
              </a:defRPr>
            </a:pPr>
            <a:r>
              <a:t>Domain-specific language models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64024" y="3575304"/>
            <a:ext cx="256032" cy="256032"/>
          </a:xfrm>
          <a:prstGeom prst="round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129784" y="3557016"/>
            <a:ext cx="2423160" cy="219456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50" b="0">
                <a:solidFill>
                  <a:srgbClr val="182129"/>
                </a:solidFill>
                <a:latin typeface="Aptos"/>
              </a:defRPr>
            </a:pPr>
            <a:r>
              <a:t>Physical AI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02752" y="1417320"/>
            <a:ext cx="3246120" cy="38862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8302752" y="1417320"/>
            <a:ext cx="3246120" cy="146304"/>
          </a:xfrm>
          <a:prstGeom prst="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8467344" y="1755648"/>
            <a:ext cx="290779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700" b="1">
                <a:solidFill>
                  <a:srgbClr val="B23D42"/>
                </a:solidFill>
                <a:latin typeface="Aptos"/>
              </a:defRPr>
            </a:pPr>
            <a:r>
              <a:t>Trust and governance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558784" y="2331720"/>
            <a:ext cx="256032" cy="256032"/>
          </a:xfrm>
          <a:prstGeom prst="round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8924544" y="2313432"/>
            <a:ext cx="2423160" cy="219456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50" b="0">
                <a:solidFill>
                  <a:srgbClr val="182129"/>
                </a:solidFill>
                <a:latin typeface="Aptos"/>
              </a:defRPr>
            </a:pPr>
            <a:r>
              <a:t>Preemptive cybersecurity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558784" y="2953512"/>
            <a:ext cx="256032" cy="256032"/>
          </a:xfrm>
          <a:prstGeom prst="round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8924544" y="2935224"/>
            <a:ext cx="2423160" cy="219456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50" b="0">
                <a:solidFill>
                  <a:srgbClr val="182129"/>
                </a:solidFill>
                <a:latin typeface="Aptos"/>
              </a:defRPr>
            </a:pPr>
            <a:r>
              <a:t>Digital provenance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558784" y="3575304"/>
            <a:ext cx="256032" cy="256032"/>
          </a:xfrm>
          <a:prstGeom prst="round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924544" y="3557016"/>
            <a:ext cx="2423160" cy="219456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50" b="0">
                <a:solidFill>
                  <a:srgbClr val="182129"/>
                </a:solidFill>
                <a:latin typeface="Aptos"/>
              </a:defRPr>
            </a:pPr>
            <a:r>
              <a:t>AI security platforms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558784" y="4197096"/>
            <a:ext cx="256032" cy="256032"/>
          </a:xfrm>
          <a:prstGeom prst="round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8924544" y="4178808"/>
            <a:ext cx="2423160" cy="219456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150" b="0">
                <a:solidFill>
                  <a:srgbClr val="182129"/>
                </a:solidFill>
                <a:latin typeface="Aptos"/>
              </a:defRPr>
            </a:pPr>
            <a:r>
              <a:t>Geopatriation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400" y="5577840"/>
            <a:ext cx="10332720" cy="5029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000" b="1">
                <a:solidFill>
                  <a:srgbClr val="182129"/>
                </a:solidFill>
                <a:latin typeface="Aptos"/>
              </a:defRPr>
            </a:pPr>
            <a:r>
              <a:t>Simpro takeaway: do not chase every trend. Build the platform, data, security, and learning foundations that let us absorb the right trends faster.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37960" y="6473952"/>
            <a:ext cx="50749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700" b="0">
                <a:solidFill>
                  <a:srgbClr val="536069"/>
                </a:solidFill>
                <a:latin typeface="Aptos"/>
              </a:defRPr>
            </a:pPr>
            <a:r>
              <a:t>Source: Gartner Top 10 Strategic Technology Trends for 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EXECUTIVE 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The goal is not more process; the goal is a stronger operating system.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31520" y="1508760"/>
            <a:ext cx="498348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731520" y="1508760"/>
            <a:ext cx="91440" cy="1078992"/>
          </a:xfrm>
          <a:prstGeom prst="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50976" y="1655063"/>
            <a:ext cx="459943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1. Small team advantage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976" y="2011680"/>
            <a:ext cx="4599432" cy="457199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AI, cloud, open source, and automation have lowered the barrier to serious product building.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63640" y="1508760"/>
            <a:ext cx="498348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263640" y="1508760"/>
            <a:ext cx="91440" cy="1078992"/>
          </a:xfrm>
          <a:prstGeom prst="rect">
            <a:avLst/>
          </a:prstGeom>
          <a:solidFill>
            <a:srgbClr val="604B9A"/>
          </a:solidFill>
          <a:ln w="12700">
            <a:solidFill>
              <a:srgbClr val="604B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483096" y="1655063"/>
            <a:ext cx="459943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2. Culture is the multiplier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3096" y="2011680"/>
            <a:ext cx="4599432" cy="457199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Ownership, accountability, psychological safety, and learning determine whether tools create value.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1520" y="3017520"/>
            <a:ext cx="498348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731520" y="3017520"/>
            <a:ext cx="91440" cy="1078992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50976" y="3163824"/>
            <a:ext cx="459943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3. Growth engineering connects the story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0976" y="3520439"/>
            <a:ext cx="4599432" cy="457199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Customer signal becomes product bet, experiment, release, measurement, learning, and scale.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63640" y="3017520"/>
            <a:ext cx="498348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263640" y="3017520"/>
            <a:ext cx="91440" cy="1078992"/>
          </a:xfrm>
          <a:prstGeom prst="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483096" y="3163824"/>
            <a:ext cx="459943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4. Team leads run the loop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3096" y="3520439"/>
            <a:ext cx="4599432" cy="457199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Context -&gt; Commitment -&gt; Action -&gt; Evidence -&gt; Refinement.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5257800"/>
            <a:ext cx="1042416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182129"/>
                </a:solidFill>
                <a:latin typeface="Aptos"/>
              </a:defRPr>
            </a:pPr>
            <a:r>
              <a:t>Today is a workshop, not a speech with chairs.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STORY SPINE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The whole story is one loop: value, growth, trust, and learning reinforce each other.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58368" y="1965960"/>
            <a:ext cx="14173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658368" y="1965960"/>
            <a:ext cx="1417320" cy="109728"/>
          </a:xfrm>
          <a:prstGeom prst="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31519" y="2267712"/>
            <a:ext cx="1271016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50" b="1">
                <a:solidFill>
                  <a:srgbClr val="182129"/>
                </a:solidFill>
                <a:latin typeface="Aptos"/>
              </a:defRPr>
            </a:pPr>
            <a:r>
              <a:t>Customer</a:t>
            </a:r>
            <a:br/>
            <a:r>
              <a:t>signal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011680" y="2359152"/>
            <a:ext cx="429768" cy="201168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2532887" y="1965960"/>
            <a:ext cx="14173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2532887" y="1965960"/>
            <a:ext cx="1417320" cy="109728"/>
          </a:xfrm>
          <a:prstGeom prst="rect">
            <a:avLst/>
          </a:prstGeom>
          <a:solidFill>
            <a:srgbClr val="604B9A"/>
          </a:solidFill>
          <a:ln w="12700">
            <a:solidFill>
              <a:srgbClr val="604B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2606039" y="2267712"/>
            <a:ext cx="1271016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50" b="1">
                <a:solidFill>
                  <a:srgbClr val="182129"/>
                </a:solidFill>
                <a:latin typeface="Aptos"/>
              </a:defRPr>
            </a:pPr>
            <a:r>
              <a:t>Product</a:t>
            </a:r>
            <a:br/>
            <a:r>
              <a:t>bet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886200" y="2359152"/>
            <a:ext cx="429768" cy="201168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4407407" y="1965960"/>
            <a:ext cx="14173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4407407" y="1965960"/>
            <a:ext cx="1417320" cy="109728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480559" y="2267712"/>
            <a:ext cx="1271016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50" b="1">
                <a:solidFill>
                  <a:srgbClr val="182129"/>
                </a:solidFill>
                <a:latin typeface="Aptos"/>
              </a:defRPr>
            </a:pPr>
            <a:r>
              <a:t>Growth</a:t>
            </a:r>
            <a:br/>
            <a:r>
              <a:t>experiment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760719" y="2359152"/>
            <a:ext cx="429768" cy="201168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281927" y="1965960"/>
            <a:ext cx="14173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281927" y="1965960"/>
            <a:ext cx="1417320" cy="109728"/>
          </a:xfrm>
          <a:prstGeom prst="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355079" y="2267712"/>
            <a:ext cx="1271016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50" b="1">
                <a:solidFill>
                  <a:srgbClr val="182129"/>
                </a:solidFill>
                <a:latin typeface="Aptos"/>
              </a:defRPr>
            </a:pPr>
            <a:r>
              <a:t>Engineering</a:t>
            </a:r>
            <a:br/>
            <a:r>
              <a:t>execution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635240" y="2359152"/>
            <a:ext cx="429768" cy="201168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8156448" y="1965960"/>
            <a:ext cx="14173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8156448" y="1965960"/>
            <a:ext cx="1417320" cy="109728"/>
          </a:xfrm>
          <a:prstGeom prst="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8229600" y="2267712"/>
            <a:ext cx="1271016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50" b="1">
                <a:solidFill>
                  <a:srgbClr val="182129"/>
                </a:solidFill>
                <a:latin typeface="Aptos"/>
              </a:defRPr>
            </a:pPr>
            <a:r>
              <a:t>Secure reliable</a:t>
            </a:r>
            <a:br/>
            <a:r>
              <a:t>release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9509760" y="2359152"/>
            <a:ext cx="429768" cy="201168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10030968" y="1965960"/>
            <a:ext cx="141732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0030968" y="1965960"/>
            <a:ext cx="1417320" cy="109728"/>
          </a:xfrm>
          <a:prstGeom prst="rect">
            <a:avLst/>
          </a:prstGeom>
          <a:solidFill>
            <a:srgbClr val="E2A536"/>
          </a:solidFill>
          <a:ln w="12700">
            <a:solidFill>
              <a:srgbClr val="E2A5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10104120" y="2267712"/>
            <a:ext cx="1271016" cy="384048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150" b="1">
                <a:solidFill>
                  <a:srgbClr val="182129"/>
                </a:solidFill>
                <a:latin typeface="Aptos"/>
              </a:defRPr>
            </a:pPr>
            <a:r>
              <a:t>Evidence and</a:t>
            </a:r>
            <a:br/>
            <a:r>
              <a:t>learning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0" y="4069080"/>
            <a:ext cx="10424160" cy="6858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000" b="1">
                <a:solidFill>
                  <a:srgbClr val="182129"/>
                </a:solidFill>
                <a:latin typeface="Aptos"/>
              </a:defRPr>
            </a:pPr>
            <a:r>
              <a:t>Nothing is separate: product chooses the bet, growth engineering tests it, engineering makes it real, DevSecOps/SRE protect trust, metrics teach us what to refine.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0240" y="5074920"/>
            <a:ext cx="832104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500" b="0">
                <a:solidFill>
                  <a:srgbClr val="536069"/>
                </a:solidFill>
                <a:latin typeface="Aptos"/>
              </a:defRPr>
            </a:pPr>
            <a:r>
              <a:t>This is the song: each section returns to the same rhythm.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CULTURE SHIFT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The transformation is from ticket execution to outcome ownership.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77240" y="1417320"/>
            <a:ext cx="4937760" cy="4160520"/>
          </a:xfrm>
          <a:prstGeom prst="roundRect">
            <a:avLst/>
          </a:prstGeom>
          <a:solidFill>
            <a:srgbClr val="FDF6F4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6492240" y="1417320"/>
            <a:ext cx="4937760" cy="4160520"/>
          </a:xfrm>
          <a:prstGeom prst="roundRect">
            <a:avLst/>
          </a:prstGeom>
          <a:solidFill>
            <a:srgbClr val="F2FAF6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51560" y="1737360"/>
            <a:ext cx="438912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100" b="1">
                <a:solidFill>
                  <a:srgbClr val="B23D42"/>
                </a:solidFill>
                <a:latin typeface="Aptos"/>
              </a:defRPr>
            </a:pPr>
            <a:r>
              <a:t>Average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2280" y="1737360"/>
            <a:ext cx="4297680" cy="32004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100" b="1">
                <a:solidFill>
                  <a:srgbClr val="3F915B"/>
                </a:solidFill>
                <a:latin typeface="Aptos"/>
              </a:defRPr>
            </a:pPr>
            <a:r>
              <a:t>High-performance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4440" y="2331720"/>
            <a:ext cx="402336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182129"/>
                </a:solidFill>
                <a:latin typeface="Aptos"/>
              </a:defRPr>
            </a:pPr>
            <a:r>
              <a:t>Receives tasks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4440" y="2834639"/>
            <a:ext cx="402336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182129"/>
                </a:solidFill>
                <a:latin typeface="Aptos"/>
              </a:defRPr>
            </a:pPr>
            <a:r>
              <a:t>Optimizes local output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4440" y="3337560"/>
            <a:ext cx="402336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182129"/>
                </a:solidFill>
                <a:latin typeface="Aptos"/>
              </a:defRPr>
            </a:pPr>
            <a:r>
              <a:t>Tests late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4440" y="3840480"/>
            <a:ext cx="402336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182129"/>
                </a:solidFill>
                <a:latin typeface="Aptos"/>
              </a:defRPr>
            </a:pPr>
            <a:r>
              <a:t>Escalates surprises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4440" y="4343400"/>
            <a:ext cx="402336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182129"/>
                </a:solidFill>
                <a:latin typeface="Aptos"/>
              </a:defRPr>
            </a:pPr>
            <a:r>
              <a:t>Learns occasionally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5160" y="2331720"/>
            <a:ext cx="39319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182129"/>
                </a:solidFill>
                <a:latin typeface="Aptos"/>
              </a:defRPr>
            </a:pPr>
            <a:r>
              <a:t>Owns outcomes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5160" y="2834639"/>
            <a:ext cx="39319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182129"/>
                </a:solidFill>
                <a:latin typeface="Aptos"/>
              </a:defRPr>
            </a:pPr>
            <a:r>
              <a:t>Optimizes customer value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5160" y="3337560"/>
            <a:ext cx="39319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182129"/>
                </a:solidFill>
                <a:latin typeface="Aptos"/>
              </a:defRPr>
            </a:pPr>
            <a:r>
              <a:t>Builds quality 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5160" y="3840480"/>
            <a:ext cx="39319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182129"/>
                </a:solidFill>
                <a:latin typeface="Aptos"/>
              </a:defRPr>
            </a:pPr>
            <a:r>
              <a:t>Makes risk visible early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95160" y="4343400"/>
            <a:ext cx="393192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400" b="0">
                <a:solidFill>
                  <a:srgbClr val="182129"/>
                </a:solidFill>
                <a:latin typeface="Aptos"/>
              </a:defRPr>
            </a:pPr>
            <a:r>
              <a:t>Learns every week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715000" y="3154680"/>
            <a:ext cx="731520" cy="411480"/>
          </a:xfrm>
          <a:prstGeom prst="rightArrow">
            <a:avLst/>
          </a:prstGeom>
          <a:solidFill>
            <a:srgbClr val="536069"/>
          </a:solidFill>
          <a:ln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AGILE AS BEHAVIOR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The human side of Agile is values lived under pressure.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68680" y="1417320"/>
            <a:ext cx="146304" cy="411480"/>
          </a:xfrm>
          <a:prstGeom prst="rect">
            <a:avLst/>
          </a:prstGeom>
          <a:solidFill>
            <a:srgbClr val="175C9D"/>
          </a:solidFill>
          <a:ln w="12700">
            <a:solidFill>
              <a:srgbClr val="175C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188720" y="1417320"/>
            <a:ext cx="1828800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600" b="1">
                <a:solidFill>
                  <a:srgbClr val="182129"/>
                </a:solidFill>
                <a:latin typeface="Aptos"/>
              </a:defRPr>
            </a:pPr>
            <a:r>
              <a:t>Commitment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435608"/>
            <a:ext cx="7955279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50" b="0">
                <a:solidFill>
                  <a:srgbClr val="536069"/>
                </a:solidFill>
                <a:latin typeface="Aptos"/>
              </a:defRPr>
            </a:pPr>
            <a:r>
              <a:t>We choose meaningful goals and follow through.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8680" y="2240280"/>
            <a:ext cx="146304" cy="411480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188720" y="2240280"/>
            <a:ext cx="1828800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600" b="1">
                <a:solidFill>
                  <a:srgbClr val="182129"/>
                </a:solidFill>
                <a:latin typeface="Aptos"/>
              </a:defRPr>
            </a:pPr>
            <a:r>
              <a:t>Focus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2258568"/>
            <a:ext cx="7955279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50" b="0">
                <a:solidFill>
                  <a:srgbClr val="536069"/>
                </a:solidFill>
                <a:latin typeface="Aptos"/>
              </a:defRPr>
            </a:pPr>
            <a:r>
              <a:t>We reduce noise so important work can finish.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8680" y="3063240"/>
            <a:ext cx="146304" cy="411480"/>
          </a:xfrm>
          <a:prstGeom prst="rect">
            <a:avLst/>
          </a:prstGeom>
          <a:solidFill>
            <a:srgbClr val="D76934"/>
          </a:solidFill>
          <a:ln w="12700">
            <a:solidFill>
              <a:srgbClr val="D76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188720" y="3063240"/>
            <a:ext cx="1828800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600" b="1">
                <a:solidFill>
                  <a:srgbClr val="182129"/>
                </a:solidFill>
                <a:latin typeface="Aptos"/>
              </a:defRPr>
            </a:pPr>
            <a:r>
              <a:t>Openness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3081528"/>
            <a:ext cx="7955279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50" b="0">
                <a:solidFill>
                  <a:srgbClr val="536069"/>
                </a:solidFill>
                <a:latin typeface="Aptos"/>
              </a:defRPr>
            </a:pPr>
            <a:r>
              <a:t>We surface truth early, especially bad news.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8680" y="3886200"/>
            <a:ext cx="146304" cy="411480"/>
          </a:xfrm>
          <a:prstGeom prst="rect">
            <a:avLst/>
          </a:prstGeom>
          <a:solidFill>
            <a:srgbClr val="007F7F"/>
          </a:solidFill>
          <a:ln w="12700">
            <a:solidFill>
              <a:srgbClr val="00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188720" y="3886200"/>
            <a:ext cx="1828800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600" b="1">
                <a:solidFill>
                  <a:srgbClr val="182129"/>
                </a:solidFill>
                <a:latin typeface="Aptos"/>
              </a:defRPr>
            </a:pPr>
            <a:r>
              <a:t>Respect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3904487"/>
            <a:ext cx="7955279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50" b="0">
                <a:solidFill>
                  <a:srgbClr val="536069"/>
                </a:solidFill>
                <a:latin typeface="Aptos"/>
              </a:defRPr>
            </a:pPr>
            <a:r>
              <a:t>We challenge ideas without attacking people.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8680" y="4709160"/>
            <a:ext cx="146304" cy="411480"/>
          </a:xfrm>
          <a:prstGeom prst="rect">
            <a:avLst/>
          </a:prstGeom>
          <a:solidFill>
            <a:srgbClr val="604B9A"/>
          </a:solidFill>
          <a:ln w="12700">
            <a:solidFill>
              <a:srgbClr val="604B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88720" y="4709160"/>
            <a:ext cx="1828800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600" b="1">
                <a:solidFill>
                  <a:srgbClr val="182129"/>
                </a:solidFill>
                <a:latin typeface="Aptos"/>
              </a:defRPr>
            </a:pPr>
            <a:r>
              <a:t>Courage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4727448"/>
            <a:ext cx="7955279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50" b="0">
                <a:solidFill>
                  <a:srgbClr val="536069"/>
                </a:solidFill>
                <a:latin typeface="Aptos"/>
              </a:defRPr>
            </a:pPr>
            <a:r>
              <a:t>We speak up, simplify, and change direction when evidence demands it.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" y="5715000"/>
            <a:ext cx="10241280" cy="4114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2200" b="1">
                <a:solidFill>
                  <a:srgbClr val="182129"/>
                </a:solidFill>
                <a:latin typeface="Aptos"/>
              </a:defRPr>
            </a:pPr>
            <a:r>
              <a:t>Agile is not softer management. It is faster truth with more responsible people.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7960" y="6473952"/>
            <a:ext cx="50749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700" b="0">
                <a:solidFill>
                  <a:srgbClr val="536069"/>
                </a:solidFill>
                <a:latin typeface="Aptos"/>
              </a:defRPr>
            </a:pPr>
            <a:r>
              <a:t>Sources: Scrum Guide 2020; Agile Manifesto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66928" y="219456"/>
            <a:ext cx="384048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850" b="1">
                <a:solidFill>
                  <a:srgbClr val="007F7F"/>
                </a:solidFill>
                <a:latin typeface="Aptos"/>
              </a:defRPr>
            </a:pPr>
            <a:r>
              <a:t>OWNERSHIP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" y="530352"/>
            <a:ext cx="9555480" cy="53035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2400" b="1">
                <a:solidFill>
                  <a:srgbClr val="182129"/>
                </a:solidFill>
                <a:latin typeface="Aptos"/>
              </a:defRPr>
            </a:pPr>
            <a:r>
              <a:t>High performance needs psychological safety and accountability together.</a:t>
            </a:r>
          </a:p>
        </p:txBody>
      </p:sp>
      <p:pic>
        <p:nvPicPr>
          <p:cNvPr id="4" name="Picture 3" descr="simpro-evolve-2026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201168"/>
            <a:ext cx="1353312" cy="336173"/>
          </a:xfrm>
          <a:prstGeom prst="rect">
            <a:avLst/>
          </a:prstGeom>
        </p:spPr>
      </p:pic>
      <p:cxnSp>
        <p:nvCxnSpPr>
          <p:cNvPr id="5" name="Connector 4"/>
          <p:cNvCxnSpPr/>
          <p:nvPr/>
        </p:nvCxnSpPr>
        <p:spPr>
          <a:xfrm>
            <a:off x="566928" y="1243584"/>
            <a:ext cx="11064240" cy="0"/>
          </a:xfrm>
          <a:prstGeom prst="line">
            <a:avLst/>
          </a:prstGeom>
          <a:ln w="1524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88720" y="1417320"/>
            <a:ext cx="9144000" cy="44805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7" name="Connector 6"/>
          <p:cNvCxnSpPr/>
          <p:nvPr/>
        </p:nvCxnSpPr>
        <p:spPr>
          <a:xfrm>
            <a:off x="5760720" y="1417320"/>
            <a:ext cx="0" cy="4480560"/>
          </a:xfrm>
          <a:prstGeom prst="line">
            <a:avLst/>
          </a:prstGeom>
          <a:ln w="1905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 7"/>
          <p:cNvCxnSpPr/>
          <p:nvPr/>
        </p:nvCxnSpPr>
        <p:spPr>
          <a:xfrm>
            <a:off x="1188720" y="3657600"/>
            <a:ext cx="9144000" cy="0"/>
          </a:xfrm>
          <a:prstGeom prst="line">
            <a:avLst/>
          </a:prstGeom>
          <a:ln w="19050">
            <a:solidFill>
              <a:srgbClr val="C9D3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5840" y="5989320"/>
            <a:ext cx="219456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00" b="0">
                <a:solidFill>
                  <a:srgbClr val="536069"/>
                </a:solidFill>
                <a:latin typeface="Aptos"/>
              </a:defRPr>
            </a:pPr>
            <a:r>
              <a:t>Low accountability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2480" y="5989320"/>
            <a:ext cx="228600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1000" b="0">
                <a:solidFill>
                  <a:srgbClr val="536069"/>
                </a:solidFill>
                <a:latin typeface="Aptos"/>
              </a:defRPr>
            </a:pPr>
            <a:r>
              <a:t>High accountability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" y="1508760"/>
            <a:ext cx="685800" cy="2743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000" b="0">
                <a:solidFill>
                  <a:srgbClr val="536069"/>
                </a:solidFill>
                <a:latin typeface="Aptos"/>
              </a:defRPr>
            </a:pPr>
            <a:r>
              <a:t>High safety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" y="5532120"/>
            <a:ext cx="685800" cy="27432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000" b="0">
                <a:solidFill>
                  <a:srgbClr val="536069"/>
                </a:solidFill>
                <a:latin typeface="Aptos"/>
              </a:defRPr>
            </a:pPr>
            <a:r>
              <a:t>Low safety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08760" y="1828800"/>
            <a:ext cx="356616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1508760" y="1828800"/>
            <a:ext cx="91440" cy="1051560"/>
          </a:xfrm>
          <a:prstGeom prst="rect">
            <a:avLst/>
          </a:prstGeom>
          <a:solidFill>
            <a:srgbClr val="E2A536"/>
          </a:solidFill>
          <a:ln w="12700">
            <a:solidFill>
              <a:srgbClr val="E2A5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728216" y="1975104"/>
            <a:ext cx="318211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Comfort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8216" y="2331720"/>
            <a:ext cx="3182112" cy="42976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Nice people, weak follow-through.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72200" y="1828800"/>
            <a:ext cx="356616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6172200" y="1828800"/>
            <a:ext cx="91440" cy="1051560"/>
          </a:xfrm>
          <a:prstGeom prst="rect">
            <a:avLst/>
          </a:prstGeom>
          <a:solidFill>
            <a:srgbClr val="3F915B"/>
          </a:solidFill>
          <a:ln w="12700">
            <a:solidFill>
              <a:srgbClr val="3F91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391656" y="1975104"/>
            <a:ext cx="318211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Learning zone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1656" y="2331720"/>
            <a:ext cx="3182112" cy="42976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Speak truth, take ownership, improve the system.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08760" y="4160520"/>
            <a:ext cx="356616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1508760" y="4160520"/>
            <a:ext cx="91440" cy="1051560"/>
          </a:xfrm>
          <a:prstGeom prst="rect">
            <a:avLst/>
          </a:prstGeom>
          <a:solidFill>
            <a:srgbClr val="536069"/>
          </a:solidFill>
          <a:ln w="12700">
            <a:solidFill>
              <a:srgbClr val="5360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728216" y="4306824"/>
            <a:ext cx="318211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Apathy zone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28216" y="4663440"/>
            <a:ext cx="3182112" cy="42976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Silence, delay, low energy.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2200" y="4160520"/>
            <a:ext cx="3566160" cy="1051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9D3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6172200" y="4160520"/>
            <a:ext cx="91440" cy="1051560"/>
          </a:xfrm>
          <a:prstGeom prst="rect">
            <a:avLst/>
          </a:prstGeom>
          <a:solidFill>
            <a:srgbClr val="B23D42"/>
          </a:solidFill>
          <a:ln w="12700">
            <a:solidFill>
              <a:srgbClr val="B23D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391656" y="4306824"/>
            <a:ext cx="3182112" cy="256032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300" b="1">
                <a:solidFill>
                  <a:srgbClr val="182129"/>
                </a:solidFill>
                <a:latin typeface="Aptos"/>
              </a:defRPr>
            </a:pPr>
            <a:r>
              <a:t>Anxiety zone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91656" y="4663440"/>
            <a:ext cx="3182112" cy="429767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1050" b="0">
                <a:solidFill>
                  <a:srgbClr val="536069"/>
                </a:solidFill>
                <a:latin typeface="Aptos"/>
              </a:defRPr>
            </a:pPr>
            <a:r>
              <a:t>Pressure without voice. People hide risk.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5840" y="6309360"/>
            <a:ext cx="10149840" cy="22860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ctr">
              <a:defRPr sz="1200" b="1">
                <a:solidFill>
                  <a:srgbClr val="182129"/>
                </a:solidFill>
                <a:latin typeface="Aptos"/>
              </a:defRPr>
            </a:pPr>
            <a:r>
              <a:t>Target: high standards without fear.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6928" y="6473952"/>
            <a:ext cx="585216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>
              <a:defRPr sz="750" b="0">
                <a:solidFill>
                  <a:srgbClr val="536069"/>
                </a:solidFill>
                <a:latin typeface="Aptos"/>
              </a:defRPr>
            </a:pPr>
            <a:r>
              <a:t>Annual Day 2026 | From Average Team to High-Performance Product Team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37960" y="6473952"/>
            <a:ext cx="5074920" cy="182880"/>
          </a:xfrm>
          <a:prstGeom prst="rect">
            <a:avLst/>
          </a:prstGeom>
          <a:noFill/>
        </p:spPr>
        <p:txBody>
          <a:bodyPr wrap="square" lIns="27432" rIns="27432" tIns="9144" bIns="9144">
            <a:spAutoFit/>
          </a:bodyPr>
          <a:lstStyle/>
          <a:p>
            <a:pPr algn="r">
              <a:defRPr sz="700" b="0">
                <a:solidFill>
                  <a:srgbClr val="536069"/>
                </a:solidFill>
                <a:latin typeface="Aptos"/>
              </a:defRPr>
            </a:pPr>
            <a:r>
              <a:t>Sources: Amy Edmondson; Google re:Work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